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DD13B1-86AD-493E-86E2-09CB6F168CA6}" type="datetimeFigureOut">
              <a:rPr lang="cs-CZ" smtClean="0"/>
              <a:t>18.1.2017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800767B-0D7D-4F54-AC54-C12E9D951BA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stredni-vzdelavani/tiskopisy-prihlasek-ke-strednimu-vzdelavani-a-vzdelavani-v" TargetMode="External"/><Relationship Id="rId2" Type="http://schemas.openxmlformats.org/officeDocument/2006/relationships/hyperlink" Target="http://www.msmt.cz/vzdelavani/stredni-vzdelavani/nove-formulare-prihlasek-vzor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mat.cz/jednotna-prijimaci-zkouska-2017-140403539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k.cz/skolstvi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Přihlášky</a:t>
            </a:r>
            <a:br>
              <a:rPr lang="cs-CZ" dirty="0" smtClean="0"/>
            </a:br>
            <a:r>
              <a:rPr lang="cs-CZ" dirty="0" smtClean="0"/>
              <a:t>Zápisový lístek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Kriteria</a:t>
            </a:r>
            <a:r>
              <a:rPr lang="cs-CZ" dirty="0" smtClean="0"/>
              <a:t>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Budou n</a:t>
            </a:r>
            <a:r>
              <a:rPr lang="cs-CZ" dirty="0" smtClean="0"/>
              <a:t>a </a:t>
            </a:r>
            <a:r>
              <a:rPr lang="cs-CZ" dirty="0" smtClean="0"/>
              <a:t>webech škol – od </a:t>
            </a:r>
            <a:r>
              <a:rPr lang="cs-CZ" dirty="0" smtClean="0"/>
              <a:t>31.1.2017 </a:t>
            </a:r>
            <a:r>
              <a:rPr lang="cs-CZ" dirty="0" smtClean="0"/>
              <a:t>je nelze </a:t>
            </a:r>
            <a:r>
              <a:rPr lang="cs-CZ" dirty="0" smtClean="0"/>
              <a:t>měnit.</a:t>
            </a:r>
            <a:endParaRPr lang="cs-CZ" dirty="0" smtClean="0"/>
          </a:p>
          <a:p>
            <a:r>
              <a:rPr lang="cs-CZ" dirty="0" smtClean="0"/>
              <a:t>Přílohy </a:t>
            </a:r>
            <a:r>
              <a:rPr lang="cs-CZ" dirty="0" smtClean="0"/>
              <a:t>přihlášek (potvrzení o zdravotní </a:t>
            </a:r>
            <a:r>
              <a:rPr lang="cs-CZ" dirty="0" smtClean="0"/>
              <a:t>způsobilosti, </a:t>
            </a:r>
            <a:r>
              <a:rPr lang="cs-CZ" dirty="0" smtClean="0"/>
              <a:t>diplomy …).</a:t>
            </a:r>
            <a:endParaRPr lang="cs-CZ" dirty="0" smtClean="0"/>
          </a:p>
          <a:p>
            <a:r>
              <a:rPr lang="cs-CZ" dirty="0" smtClean="0"/>
              <a:t>Lze dát dvě přihlášky na jednu školu – ale různé </a:t>
            </a:r>
            <a:r>
              <a:rPr lang="cs-CZ" dirty="0" smtClean="0"/>
              <a:t>obory.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2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</a:t>
            </a:r>
            <a:br>
              <a:rPr lang="cs-CZ" dirty="0" smtClean="0"/>
            </a:br>
            <a:r>
              <a:rPr lang="cs-CZ" dirty="0" smtClean="0"/>
              <a:t>+ vyplnění 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cs-CZ" dirty="0" smtClean="0">
              <a:hlinkClick r:id="rId2"/>
            </a:endParaRPr>
          </a:p>
          <a:p>
            <a:r>
              <a:rPr lang="cs-CZ" u="sng" dirty="0">
                <a:hlinkClick r:id="rId3"/>
              </a:rPr>
              <a:t>http://</a:t>
            </a:r>
            <a:r>
              <a:rPr lang="cs-CZ" u="sng" dirty="0" smtClean="0">
                <a:hlinkClick r:id="rId3"/>
              </a:rPr>
              <a:t>www.msmt.cz/vzdelavani/stredni-vzdelavani/tiskopisy-prihlasek-ke-strednimu-vzdelavani-a-vzdelavani-v</a:t>
            </a:r>
            <a:endParaRPr lang="cs-CZ" u="sng" dirty="0" smtClean="0"/>
          </a:p>
          <a:p>
            <a:r>
              <a:rPr lang="cs-CZ" dirty="0" smtClean="0"/>
              <a:t>Vyplněnou přihlášku odevzdává nebo odesílá zákonný zástupce na SŠ do </a:t>
            </a:r>
            <a:r>
              <a:rPr lang="cs-CZ" dirty="0" smtClean="0">
                <a:solidFill>
                  <a:schemeClr val="accent6"/>
                </a:solidFill>
              </a:rPr>
              <a:t>1. března 2017</a:t>
            </a:r>
            <a:endParaRPr lang="cs-CZ" dirty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cs-CZ" i="1" dirty="0" smtClean="0">
                <a:solidFill>
                  <a:schemeClr val="accent6"/>
                </a:solidFill>
              </a:rPr>
              <a:t>Je to změna oproti loňskému roku.</a:t>
            </a:r>
            <a:endParaRPr lang="cs-CZ" i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cs-CZ" u="sng" dirty="0" smtClean="0"/>
              <a:t>Jednotná přijímací zkouška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1.termín: </a:t>
            </a:r>
            <a:r>
              <a:rPr lang="cs-CZ" dirty="0" smtClean="0">
                <a:solidFill>
                  <a:srgbClr val="FF0000"/>
                </a:solidFill>
              </a:rPr>
              <a:t>12.</a:t>
            </a:r>
            <a:r>
              <a:rPr lang="cs-CZ" dirty="0" smtClean="0">
                <a:solidFill>
                  <a:schemeClr val="accent6"/>
                </a:solidFill>
              </a:rPr>
              <a:t>4.2017 (středa) </a:t>
            </a:r>
          </a:p>
          <a:p>
            <a:r>
              <a:rPr lang="cs-CZ" dirty="0" smtClean="0">
                <a:solidFill>
                  <a:schemeClr val="accent6"/>
                </a:solidFill>
              </a:rPr>
              <a:t>2.termín: 19.4.2017 </a:t>
            </a:r>
            <a:r>
              <a:rPr lang="cs-CZ" dirty="0">
                <a:solidFill>
                  <a:schemeClr val="accent6"/>
                </a:solidFill>
              </a:rPr>
              <a:t>(středa</a:t>
            </a:r>
            <a:r>
              <a:rPr lang="cs-CZ" dirty="0" smtClean="0">
                <a:solidFill>
                  <a:schemeClr val="accent6"/>
                </a:solidFill>
              </a:rPr>
              <a:t>)</a:t>
            </a:r>
          </a:p>
          <a:p>
            <a:pPr marL="45720" indent="0">
              <a:buNone/>
            </a:pPr>
            <a:r>
              <a:rPr lang="cs-CZ" u="sng" dirty="0">
                <a:solidFill>
                  <a:schemeClr val="tx1"/>
                </a:solidFill>
              </a:rPr>
              <a:t>Nemoc</a:t>
            </a:r>
            <a:r>
              <a:rPr lang="cs-CZ" dirty="0">
                <a:solidFill>
                  <a:schemeClr val="tx1"/>
                </a:solidFill>
              </a:rPr>
              <a:t> – do tří dnů doložit </a:t>
            </a:r>
            <a:r>
              <a:rPr lang="cs-CZ" dirty="0" err="1">
                <a:solidFill>
                  <a:schemeClr val="tx1"/>
                </a:solidFill>
              </a:rPr>
              <a:t>lék.potvrzení</a:t>
            </a:r>
            <a:r>
              <a:rPr lang="cs-CZ" dirty="0">
                <a:solidFill>
                  <a:schemeClr val="tx1"/>
                </a:solidFill>
              </a:rPr>
              <a:t> na SŠ, SOU</a:t>
            </a:r>
            <a:endParaRPr lang="cs-CZ" dirty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cs-CZ" dirty="0" smtClean="0">
                <a:solidFill>
                  <a:schemeClr val="accent6"/>
                </a:solidFill>
              </a:rPr>
              <a:t>Náhradní termíny: 11. a 12. května 2017</a:t>
            </a:r>
          </a:p>
          <a:p>
            <a:pPr marL="45720" indent="0">
              <a:buNone/>
            </a:pPr>
            <a:endParaRPr lang="cs-CZ" dirty="0" smtClean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cs-CZ" u="sng" dirty="0" smtClean="0">
                <a:solidFill>
                  <a:schemeClr val="tx1"/>
                </a:solidFill>
              </a:rPr>
              <a:t>První a druhý termín pro víceletá gymnázia: </a:t>
            </a:r>
          </a:p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18. a 20. dubna 2017</a:t>
            </a:r>
          </a:p>
          <a:p>
            <a:endParaRPr lang="cs-CZ" dirty="0" smtClean="0">
              <a:solidFill>
                <a:schemeClr val="accent6"/>
              </a:solidFill>
            </a:endParaRPr>
          </a:p>
          <a:p>
            <a:pPr marL="45720" indent="0">
              <a:buNone/>
            </a:pP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/>
              <a:t>( </a:t>
            </a:r>
            <a:r>
              <a:rPr lang="cs-CZ" dirty="0"/>
              <a:t>CERMAT)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www.cermat.cz/jednotna-prijimaci-zkouska-2017-1404035397.html</a:t>
            </a: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29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přijímacího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Přijetí – </a:t>
            </a:r>
            <a:r>
              <a:rPr lang="cs-CZ" dirty="0" smtClean="0"/>
              <a:t>najdete </a:t>
            </a:r>
            <a:r>
              <a:rPr lang="cs-CZ" dirty="0" smtClean="0"/>
              <a:t>na webu.</a:t>
            </a:r>
            <a:endParaRPr lang="cs-CZ" dirty="0" smtClean="0"/>
          </a:p>
          <a:p>
            <a:r>
              <a:rPr lang="cs-CZ" dirty="0" smtClean="0"/>
              <a:t>Nepřijetí – </a:t>
            </a:r>
            <a:r>
              <a:rPr lang="cs-CZ" dirty="0" smtClean="0"/>
              <a:t>dostanete poštou </a:t>
            </a:r>
            <a:r>
              <a:rPr lang="cs-CZ" dirty="0" smtClean="0"/>
              <a:t>(pokud není vyzvednuto na poště do 5 pracovních dnů, je považováno za doručené</a:t>
            </a:r>
            <a:r>
              <a:rPr lang="cs-CZ" dirty="0" smtClean="0"/>
              <a:t>).</a:t>
            </a:r>
            <a:endParaRPr lang="cs-CZ" dirty="0" smtClean="0"/>
          </a:p>
          <a:p>
            <a:r>
              <a:rPr lang="cs-CZ" dirty="0" smtClean="0"/>
              <a:t>Odvolání podává zákonný zástupce  </a:t>
            </a:r>
            <a:r>
              <a:rPr lang="cs-CZ" dirty="0" smtClean="0"/>
              <a:t>do </a:t>
            </a:r>
            <a:r>
              <a:rPr lang="cs-CZ" dirty="0" smtClean="0"/>
              <a:t>tří</a:t>
            </a:r>
            <a:r>
              <a:rPr lang="cs-CZ" dirty="0" smtClean="0"/>
              <a:t> </a:t>
            </a:r>
            <a:r>
              <a:rPr lang="cs-CZ" dirty="0" smtClean="0"/>
              <a:t>pracovních dnů od doručení </a:t>
            </a:r>
            <a:r>
              <a:rPr lang="cs-CZ" dirty="0" smtClean="0"/>
              <a:t>rozhodnutí.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20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Zápisový lístek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dirty="0" smtClean="0">
                <a:solidFill>
                  <a:schemeClr val="accent6"/>
                </a:solidFill>
              </a:rPr>
              <a:t>Je nutno jej odevzdat nebo zaslat na SŠ do 10 pracovních dnů od oznámení o přijetí (tím přijetí na školu nabude účinnosti).</a:t>
            </a:r>
          </a:p>
          <a:p>
            <a:pPr marL="45720" lvl="1" indent="0">
              <a:buNone/>
            </a:pPr>
            <a:r>
              <a:rPr lang="cs-CZ" dirty="0"/>
              <a:t>Převedení na jinou školu </a:t>
            </a:r>
            <a:r>
              <a:rPr lang="cs-CZ" dirty="0" smtClean="0"/>
              <a:t>je možné jen </a:t>
            </a:r>
            <a:r>
              <a:rPr lang="cs-CZ" dirty="0"/>
              <a:t>po úspěšném odvolání.</a:t>
            </a:r>
          </a:p>
          <a:p>
            <a:pPr marL="45720" indent="0">
              <a:buNone/>
            </a:pPr>
            <a:endParaRPr lang="cs-CZ" dirty="0" smtClean="0">
              <a:solidFill>
                <a:schemeClr val="accent6"/>
              </a:solidFill>
            </a:endParaRPr>
          </a:p>
          <a:p>
            <a:r>
              <a:rPr lang="cs-CZ" u="sng" dirty="0" smtClean="0"/>
              <a:t>Ztráta </a:t>
            </a:r>
            <a:r>
              <a:rPr lang="cs-CZ" dirty="0" smtClean="0"/>
              <a:t>– Nutno napsat </a:t>
            </a:r>
            <a:r>
              <a:rPr lang="cs-CZ" dirty="0" smtClean="0"/>
              <a:t>písemnou žádost a čestné </a:t>
            </a:r>
            <a:r>
              <a:rPr lang="cs-CZ" dirty="0" smtClean="0"/>
              <a:t>prohlášení, že nebyl </a:t>
            </a:r>
            <a:r>
              <a:rPr lang="cs-CZ" dirty="0" smtClean="0"/>
              <a:t>zápisový lístek</a:t>
            </a:r>
            <a:r>
              <a:rPr lang="cs-CZ" dirty="0" smtClean="0"/>
              <a:t> </a:t>
            </a:r>
            <a:r>
              <a:rPr lang="cs-CZ" dirty="0" smtClean="0"/>
              <a:t>použit. </a:t>
            </a:r>
          </a:p>
          <a:p>
            <a:r>
              <a:rPr lang="cs-CZ" dirty="0" smtClean="0"/>
              <a:t>Bude vydán </a:t>
            </a:r>
            <a:r>
              <a:rPr lang="cs-CZ" dirty="0" smtClean="0"/>
              <a:t>zápisový lístek</a:t>
            </a:r>
            <a:r>
              <a:rPr lang="cs-CZ" dirty="0" smtClean="0"/>
              <a:t> </a:t>
            </a:r>
            <a:r>
              <a:rPr lang="cs-CZ" dirty="0" smtClean="0"/>
              <a:t>s označením NÁHRADNÍ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021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Informace na webu MSK</a:t>
            </a:r>
          </a:p>
          <a:p>
            <a:pPr marL="4572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www.msk.cz/skolstvi/index.html</a:t>
            </a: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 </a:t>
            </a:r>
            <a:r>
              <a:rPr lang="cs-CZ" dirty="0" smtClean="0"/>
              <a:t>– školství </a:t>
            </a:r>
            <a:r>
              <a:rPr lang="cs-CZ" dirty="0" smtClean="0"/>
              <a:t>–mládež a sport – přijímací řízení</a:t>
            </a: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r>
              <a:rPr lang="cs-CZ" dirty="0" smtClean="0"/>
              <a:t>LZE PODAT </a:t>
            </a:r>
            <a:r>
              <a:rPr lang="cs-CZ" dirty="0" smtClean="0"/>
              <a:t>NEOMEZENÝ </a:t>
            </a:r>
            <a:r>
              <a:rPr lang="cs-CZ" dirty="0" smtClean="0"/>
              <a:t>POČET </a:t>
            </a:r>
            <a:r>
              <a:rPr lang="cs-CZ" dirty="0" smtClean="0"/>
              <a:t>PŘIHLÁŠEK.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3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01736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HODNĚ ŠTĚSTÍ PŘI </a:t>
            </a:r>
            <a:r>
              <a:rPr lang="cs-CZ" smtClean="0"/>
              <a:t>VÝBĚRU ŠKOLY I </a:t>
            </a:r>
            <a:r>
              <a:rPr lang="cs-CZ" dirty="0" smtClean="0"/>
              <a:t>PŘIJÍMACÍM ŘÍZENÍ VÁM PŘEJE</a:t>
            </a:r>
          </a:p>
          <a:p>
            <a:endParaRPr lang="cs-CZ" dirty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 smtClean="0"/>
              <a:t>Jarmila </a:t>
            </a:r>
            <a:r>
              <a:rPr lang="cs-CZ" dirty="0" err="1" smtClean="0"/>
              <a:t>Polomská</a:t>
            </a:r>
            <a:endParaRPr lang="cs-CZ" dirty="0"/>
          </a:p>
        </p:txBody>
      </p:sp>
      <p:pic>
        <p:nvPicPr>
          <p:cNvPr id="1026" name="Picture 2" descr="C:\Users\polomskaj\AppData\Local\Microsoft\Windows\Temporary Internet Files\Content.IE5\L2O4IXMI\MC90043782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44281"/>
            <a:ext cx="2742858" cy="274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15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198</TotalTime>
  <Words>260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Aerodynamika</vt:lpstr>
      <vt:lpstr>Přihlášky Zápisový lístek</vt:lpstr>
      <vt:lpstr>Kriteria přijímacího řízení</vt:lpstr>
      <vt:lpstr>FORMULÁŘ + vyplnění přihlášky</vt:lpstr>
      <vt:lpstr>Termíny</vt:lpstr>
      <vt:lpstr>Výsledky přijímacího řízení</vt:lpstr>
      <vt:lpstr>Zápisový lístek</vt:lpstr>
      <vt:lpstr>Další kola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Přihlášky Zápisový lístek</dc:title>
  <dc:creator>Jarmila Polomská</dc:creator>
  <cp:lastModifiedBy>Jarmila Polomská</cp:lastModifiedBy>
  <cp:revision>16</cp:revision>
  <dcterms:created xsi:type="dcterms:W3CDTF">2014-01-30T14:01:20Z</dcterms:created>
  <dcterms:modified xsi:type="dcterms:W3CDTF">2017-01-18T14:38:07Z</dcterms:modified>
</cp:coreProperties>
</file>